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9" r:id="rId2"/>
    <p:sldId id="284" r:id="rId3"/>
    <p:sldId id="283" r:id="rId4"/>
    <p:sldId id="256" r:id="rId5"/>
    <p:sldId id="266" r:id="rId6"/>
    <p:sldId id="268" r:id="rId7"/>
    <p:sldId id="267" r:id="rId8"/>
    <p:sldId id="265" r:id="rId9"/>
    <p:sldId id="307" r:id="rId10"/>
    <p:sldId id="305" r:id="rId11"/>
    <p:sldId id="261" r:id="rId12"/>
    <p:sldId id="285" r:id="rId13"/>
    <p:sldId id="303" r:id="rId14"/>
    <p:sldId id="271" r:id="rId15"/>
    <p:sldId id="287" r:id="rId16"/>
    <p:sldId id="288" r:id="rId17"/>
    <p:sldId id="277" r:id="rId18"/>
    <p:sldId id="289" r:id="rId19"/>
    <p:sldId id="294" r:id="rId20"/>
    <p:sldId id="290" r:id="rId21"/>
    <p:sldId id="291" r:id="rId22"/>
    <p:sldId id="292" r:id="rId23"/>
    <p:sldId id="293" r:id="rId24"/>
    <p:sldId id="280" r:id="rId25"/>
    <p:sldId id="276" r:id="rId26"/>
    <p:sldId id="275" r:id="rId27"/>
    <p:sldId id="279" r:id="rId28"/>
    <p:sldId id="296" r:id="rId29"/>
    <p:sldId id="299" r:id="rId30"/>
    <p:sldId id="301" r:id="rId31"/>
    <p:sldId id="297" r:id="rId32"/>
    <p:sldId id="295" r:id="rId33"/>
    <p:sldId id="298" r:id="rId34"/>
    <p:sldId id="306" r:id="rId35"/>
    <p:sldId id="270" r:id="rId36"/>
    <p:sldId id="269" r:id="rId37"/>
    <p:sldId id="304" r:id="rId38"/>
    <p:sldId id="263" r:id="rId39"/>
    <p:sldId id="282" r:id="rId4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CC00"/>
    <a:srgbClr val="CC0099"/>
    <a:srgbClr val="82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45" d="100"/>
          <a:sy n="45" d="100"/>
        </p:scale>
        <p:origin x="12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2E10D6-6484-42DF-A2B4-8EC0EA849A2F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170BB6-4367-4DF4-A3D8-8CBE665F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7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2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4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8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1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7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1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71EBE-67D6-4E1D-8B17-A2942D1BE9D7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EF0DB-C9AA-4A72-9032-9766CD161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1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ilates1901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pilates1901.co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ilates1901.co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273943"/>
            <a:ext cx="4774121" cy="7155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0" y="762000"/>
            <a:ext cx="4800600" cy="4800600"/>
          </a:xfrm>
          <a:prstGeom prst="rect">
            <a:avLst/>
          </a:prstGeom>
        </p:spPr>
      </p:pic>
      <p:pic>
        <p:nvPicPr>
          <p:cNvPr id="1026" name="Picture 2" descr="http://1.bp.blogspot.com/-pgjWVEaZf6I/UftD8oaLvLI/AAAAAAAACR8/SwDxkVVpNpU/s1600/3acdc93d283f5b9551eab8a180e86e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68" y="159171"/>
            <a:ext cx="2230336" cy="125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EF1E-5BFA-4C0C-9B6E-008346F6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4EEE-83A7-448B-97F1-C131232C2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pilates1901.com/wp-content/uploads/2013/05/PilatesPeepoftheMonth.jpg">
            <a:extLst>
              <a:ext uri="{FF2B5EF4-FFF2-40B4-BE49-F238E27FC236}">
                <a16:creationId xmlns:a16="http://schemas.microsoft.com/office/drawing/2014/main" id="{F8A501F4-CA0A-4DF0-88BC-2F59254E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509164" cy="745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37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oni cobb">
            <a:extLst>
              <a:ext uri="{FF2B5EF4-FFF2-40B4-BE49-F238E27FC236}">
                <a16:creationId xmlns:a16="http://schemas.microsoft.com/office/drawing/2014/main" id="{5EBF4461-DD74-4F47-87EB-82261A0B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54" y="0"/>
            <a:ext cx="955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685B5A-8A8A-4BA6-85A6-5E510DCDF260}"/>
              </a:ext>
            </a:extLst>
          </p:cNvPr>
          <p:cNvSpPr/>
          <p:nvPr/>
        </p:nvSpPr>
        <p:spPr>
          <a:xfrm>
            <a:off x="5322027" y="5071731"/>
            <a:ext cx="327846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>
                  <a:solidFill>
                    <a:srgbClr val="990099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Joni Cobb</a:t>
            </a:r>
            <a:endParaRPr lang="en-US" sz="6000" b="1" cap="none" spc="0" dirty="0">
              <a:ln>
                <a:solidFill>
                  <a:srgbClr val="990099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C5CD7-258E-4C41-8A28-D90B5EEAF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67" b="92611" l="0" r="97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1594" r="5310" b="12181"/>
          <a:stretch/>
        </p:blipFill>
        <p:spPr bwMode="auto">
          <a:xfrm rot="916977">
            <a:off x="5515196" y="557769"/>
            <a:ext cx="3396386" cy="221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6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pilates1901.com/wp-content/uploads/2013/05/PilatesPeepoftheMon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9852" r="5311" b="11465"/>
          <a:stretch/>
        </p:blipFill>
        <p:spPr bwMode="auto">
          <a:xfrm>
            <a:off x="233916" y="368210"/>
            <a:ext cx="3320786" cy="224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62279A27-7355-47C0-8CD2-357776DEF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/>
          <a:stretch/>
        </p:blipFill>
        <p:spPr bwMode="auto">
          <a:xfrm>
            <a:off x="3724823" y="-40536"/>
            <a:ext cx="5419177" cy="68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B4ACB-2359-4A23-92D2-36DF59C72CCA}"/>
              </a:ext>
            </a:extLst>
          </p:cNvPr>
          <p:cNvSpPr txBox="1"/>
          <p:nvPr/>
        </p:nvSpPr>
        <p:spPr>
          <a:xfrm>
            <a:off x="428730" y="3145317"/>
            <a:ext cx="31259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Joni Cobb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660066"/>
                </a:solidFill>
              </a:rPr>
              <a:t>Mother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660066"/>
                </a:solidFill>
              </a:rPr>
              <a:t>Business Woman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660066"/>
                </a:solidFill>
              </a:rPr>
              <a:t>Mentor</a:t>
            </a:r>
          </a:p>
        </p:txBody>
      </p:sp>
    </p:spTree>
    <p:extLst>
      <p:ext uri="{BB962C8B-B14F-4D97-AF65-F5344CB8AC3E}">
        <p14:creationId xmlns:p14="http://schemas.microsoft.com/office/powerpoint/2010/main" val="24205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295BA0-421A-4862-9631-A0AAA8AA3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3" y="0"/>
            <a:ext cx="13409117" cy="7554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C65E69-FF79-47DF-9AE8-25DA86BEF0C1}"/>
              </a:ext>
            </a:extLst>
          </p:cNvPr>
          <p:cNvSpPr/>
          <p:nvPr/>
        </p:nvSpPr>
        <p:spPr>
          <a:xfrm>
            <a:off x="0" y="2175800"/>
            <a:ext cx="4245051" cy="29238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 19th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10:00- 11:00 am</a:t>
            </a:r>
          </a:p>
          <a:p>
            <a:pPr algn="ctr"/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 Now!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2C102-E37A-40BD-BEEB-7EA50CA6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183414" y="5188887"/>
            <a:ext cx="4295553" cy="12786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DED81-43D1-42FC-BA76-AF323DD605F3}"/>
              </a:ext>
            </a:extLst>
          </p:cNvPr>
          <p:cNvSpPr/>
          <p:nvPr/>
        </p:nvSpPr>
        <p:spPr>
          <a:xfrm>
            <a:off x="4911014" y="5281955"/>
            <a:ext cx="39576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 Assessments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 $10</a:t>
            </a:r>
            <a:endParaRPr lang="en-US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 descr="Image result for keep it real">
            <a:extLst>
              <a:ext uri="{FF2B5EF4-FFF2-40B4-BE49-F238E27FC236}">
                <a16:creationId xmlns:a16="http://schemas.microsoft.com/office/drawing/2014/main" id="{4CCDE7F8-D5FB-4153-A607-6003FE442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9204" cy="27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445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9FEBFAC-2D26-43DC-A6B6-1B0487A4FA76}"/>
              </a:ext>
            </a:extLst>
          </p:cNvPr>
          <p:cNvSpPr/>
          <p:nvPr/>
        </p:nvSpPr>
        <p:spPr>
          <a:xfrm>
            <a:off x="6039293" y="5571460"/>
            <a:ext cx="1169581" cy="10632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$10</a:t>
            </a:r>
          </a:p>
        </p:txBody>
      </p:sp>
    </p:spTree>
    <p:extLst>
      <p:ext uri="{BB962C8B-B14F-4D97-AF65-F5344CB8AC3E}">
        <p14:creationId xmlns:p14="http://schemas.microsoft.com/office/powerpoint/2010/main" val="11350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e treat yourself">
            <a:extLst>
              <a:ext uri="{FF2B5EF4-FFF2-40B4-BE49-F238E27FC236}">
                <a16:creationId xmlns:a16="http://schemas.microsoft.com/office/drawing/2014/main" id="{489AF8FD-D7C7-40EB-B89F-D60FD080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" y="233916"/>
            <a:ext cx="9165230" cy="91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5758C-33AA-4C9A-904A-785481F2C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7" r="241" b="33687"/>
          <a:stretch/>
        </p:blipFill>
        <p:spPr>
          <a:xfrm>
            <a:off x="417707" y="425302"/>
            <a:ext cx="8329176" cy="34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e treat yourself">
            <a:extLst>
              <a:ext uri="{FF2B5EF4-FFF2-40B4-BE49-F238E27FC236}">
                <a16:creationId xmlns:a16="http://schemas.microsoft.com/office/drawing/2014/main" id="{489AF8FD-D7C7-40EB-B89F-D60FD080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230" cy="91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5831D2-E32B-4F92-895A-B2E09295B436}"/>
              </a:ext>
            </a:extLst>
          </p:cNvPr>
          <p:cNvSpPr/>
          <p:nvPr/>
        </p:nvSpPr>
        <p:spPr>
          <a:xfrm>
            <a:off x="701750" y="871870"/>
            <a:ext cx="7953152" cy="23816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5EDA1-B57B-4B6B-9CF7-13DE89E3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6" y="871870"/>
            <a:ext cx="6772294" cy="23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914993-5BB7-42BD-88DE-D552C2A434DC}"/>
              </a:ext>
            </a:extLst>
          </p:cNvPr>
          <p:cNvSpPr/>
          <p:nvPr/>
        </p:nvSpPr>
        <p:spPr>
          <a:xfrm>
            <a:off x="476796" y="316901"/>
            <a:ext cx="3699026" cy="4380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Fall Retreat Dates:</a:t>
            </a:r>
          </a:p>
          <a:p>
            <a:pPr algn="ctr"/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* Friday – Sunday</a:t>
            </a:r>
          </a:p>
          <a:p>
            <a:pPr algn="ctr"/>
            <a:r>
              <a:rPr lang="en-US" sz="2800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Sept 22-24</a:t>
            </a:r>
            <a:r>
              <a:rPr lang="en-US" sz="2800" cap="none" spc="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th</a:t>
            </a:r>
          </a:p>
          <a:p>
            <a:pPr algn="ctr"/>
            <a:b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</a:br>
            <a: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* 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Friday – Sunday</a:t>
            </a:r>
            <a:b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</a:b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Nov 10</a:t>
            </a:r>
            <a: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th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-12</a:t>
            </a:r>
            <a: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th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  </a:t>
            </a:r>
          </a:p>
          <a:p>
            <a:pPr algn="ctr"/>
            <a:endParaRPr lang="en-US" sz="28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  <a:p>
            <a:pPr algn="ctr"/>
            <a:endParaRPr lang="en-US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  <a:p>
            <a:pPr algn="ctr"/>
            <a:endParaRPr lang="en-US" sz="28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  <a:p>
            <a:pPr algn="ctr"/>
            <a:endParaRPr lang="en-US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92FA1-F7E0-4D95-B8E9-97429EAAFDA8}"/>
              </a:ext>
            </a:extLst>
          </p:cNvPr>
          <p:cNvSpPr/>
          <p:nvPr/>
        </p:nvSpPr>
        <p:spPr>
          <a:xfrm>
            <a:off x="1358349" y="603456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www.pilates1901.com/retreat</a:t>
            </a:r>
            <a:endParaRPr lang="en-US" sz="24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5FCB0-3744-4CA8-8526-39791CD1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8148" y="0"/>
            <a:ext cx="12809807" cy="74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timber creek guest house drexel">
            <a:extLst>
              <a:ext uri="{FF2B5EF4-FFF2-40B4-BE49-F238E27FC236}">
                <a16:creationId xmlns:a16="http://schemas.microsoft.com/office/drawing/2014/main" id="{1AF29D7F-4DD5-41C0-8435-212C0120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469" y="0"/>
            <a:ext cx="10537902" cy="70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A891DA-0924-4992-A8C1-43915B94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38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D3C88B-7C1C-4455-93B7-5A4BE10B196C}"/>
              </a:ext>
            </a:extLst>
          </p:cNvPr>
          <p:cNvSpPr/>
          <p:nvPr/>
        </p:nvSpPr>
        <p:spPr>
          <a:xfrm>
            <a:off x="696432" y="5103628"/>
            <a:ext cx="7751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 Black" panose="020B0A04020102020204" pitchFamily="34" charset="0"/>
              </a:rPr>
              <a:t>It's as Simple as 1, 2, 3!</a:t>
            </a:r>
            <a:endParaRPr lang="en-US" sz="36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1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Reserve your spots. Email </a:t>
            </a:r>
            <a:r>
              <a:rPr lang="en-US" u="sng" dirty="0">
                <a:solidFill>
                  <a:srgbClr val="7F34A4"/>
                </a:solidFill>
                <a:latin typeface="Arial Black" panose="020B0A04020102020204" pitchFamily="34" charset="0"/>
                <a:hlinkClick r:id="rId3"/>
              </a:rPr>
              <a:t>info@pilates1901.com</a:t>
            </a:r>
            <a:endParaRPr lang="en-US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2. 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Your Guest gets a FREE 1901 Workout.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3.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You both get a Fancy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Smancy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Pilates 1901 Water bottle.  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Booyah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98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imber creek guest house drexel">
            <a:extLst>
              <a:ext uri="{FF2B5EF4-FFF2-40B4-BE49-F238E27FC236}">
                <a16:creationId xmlns:a16="http://schemas.microsoft.com/office/drawing/2014/main" id="{1BDB60BC-6E13-46B6-A167-99A47C4E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5482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4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timber creek guest house drexel">
            <a:extLst>
              <a:ext uri="{FF2B5EF4-FFF2-40B4-BE49-F238E27FC236}">
                <a16:creationId xmlns:a16="http://schemas.microsoft.com/office/drawing/2014/main" id="{341D3657-A14F-4397-B2D4-C508C2B4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499" y="-390293"/>
            <a:ext cx="12545123" cy="72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7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>
            <a:extLst>
              <a:ext uri="{FF2B5EF4-FFF2-40B4-BE49-F238E27FC236}">
                <a16:creationId xmlns:a16="http://schemas.microsoft.com/office/drawing/2014/main" id="{5C21051A-2E6D-4FE3-85AD-316B0FBB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081"/>
            <a:ext cx="9144000" cy="73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8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F12E2-5E3C-496F-80B9-AC31773E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910" y="2921910"/>
            <a:ext cx="3936090" cy="3936090"/>
          </a:xfrm>
          <a:prstGeom prst="rect">
            <a:avLst/>
          </a:prstGeom>
        </p:spPr>
      </p:pic>
      <p:pic>
        <p:nvPicPr>
          <p:cNvPr id="11266" name="Picture 2" descr="Image result for timber creek guest house drexel">
            <a:extLst>
              <a:ext uri="{FF2B5EF4-FFF2-40B4-BE49-F238E27FC236}">
                <a16:creationId xmlns:a16="http://schemas.microsoft.com/office/drawing/2014/main" id="{58092C92-8B84-492B-AA49-7CDCD6FE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029"/>
            <a:ext cx="9164449" cy="52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timber creek guest house drexel">
            <a:extLst>
              <a:ext uri="{FF2B5EF4-FFF2-40B4-BE49-F238E27FC236}">
                <a16:creationId xmlns:a16="http://schemas.microsoft.com/office/drawing/2014/main" id="{5E5663F4-F155-46B7-92A6-CCB7B4ED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986"/>
            <a:ext cx="5207910" cy="30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4C9B9-D790-4DBB-809B-73D732ED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B159E-0BD6-46A9-9804-5E8C57DF1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3" y="411716"/>
            <a:ext cx="2710564" cy="9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1F525F-75F8-4CCF-BF32-068EF6EFE1FD}"/>
              </a:ext>
            </a:extLst>
          </p:cNvPr>
          <p:cNvSpPr/>
          <p:nvPr/>
        </p:nvSpPr>
        <p:spPr>
          <a:xfrm>
            <a:off x="4306674" y="303649"/>
            <a:ext cx="5248143" cy="43806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Fall Retreat Dates:</a:t>
            </a:r>
          </a:p>
          <a:p>
            <a:pPr algn="ctr"/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* Friday – Sunday</a:t>
            </a:r>
          </a:p>
          <a:p>
            <a:pPr algn="ctr"/>
            <a:r>
              <a:rPr lang="en-US" sz="2800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Sept 22-24</a:t>
            </a:r>
            <a:r>
              <a:rPr lang="en-US" sz="2800" cap="none" spc="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th</a:t>
            </a:r>
          </a:p>
          <a:p>
            <a:pPr algn="ctr"/>
            <a:b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</a:br>
            <a: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* 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Friday – Sunday</a:t>
            </a:r>
            <a:b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</a:b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Nov 10</a:t>
            </a:r>
            <a: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th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-12</a:t>
            </a:r>
            <a:r>
              <a:rPr lang="en-US" sz="2800" baseline="30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th</a:t>
            </a:r>
            <a:r>
              <a:rPr lang="en-US" sz="28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Corbel" panose="020B0503020204020204" pitchFamily="34" charset="0"/>
                <a:ea typeface="Cambria Math" panose="02040503050406030204" pitchFamily="18" charset="0"/>
              </a:rPr>
              <a:t>  </a:t>
            </a:r>
          </a:p>
          <a:p>
            <a:pPr algn="ctr"/>
            <a:endParaRPr lang="en-US" sz="28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  <a:p>
            <a:pPr algn="ctr"/>
            <a:endParaRPr lang="en-US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  <a:p>
            <a:pPr algn="ctr"/>
            <a:endParaRPr lang="en-US" sz="28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  <a:p>
            <a:pPr algn="ctr"/>
            <a:endParaRPr lang="en-US" sz="28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Corbel" panose="020B0503020204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A8B4F3-224C-4061-BB02-ACC1427AB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" t="24927" r="72029" b="36039"/>
          <a:stretch/>
        </p:blipFill>
        <p:spPr>
          <a:xfrm>
            <a:off x="0" y="1428244"/>
            <a:ext cx="2700670" cy="30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0B273-3368-469A-A0BF-FCCE7F1A67D9}"/>
              </a:ext>
            </a:extLst>
          </p:cNvPr>
          <p:cNvSpPr txBox="1"/>
          <p:nvPr/>
        </p:nvSpPr>
        <p:spPr>
          <a:xfrm>
            <a:off x="0" y="4458996"/>
            <a:ext cx="270067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Register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NOW: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www.pilates1901.com/retreat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877AC-4C73-48D8-8054-E1C4509C2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5688070"/>
            <a:ext cx="7697974" cy="10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lize District villa rental">
            <a:extLst>
              <a:ext uri="{FF2B5EF4-FFF2-40B4-BE49-F238E27FC236}">
                <a16:creationId xmlns:a16="http://schemas.microsoft.com/office/drawing/2014/main" id="{5051AEAD-E8F3-412C-BCEE-643A2A59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4362" cy="72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D6CF2-0F12-467D-A0CD-77571D5F0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36" y="3860589"/>
            <a:ext cx="3329295" cy="2496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610C9-11BF-432C-9692-BAB9F247F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02" y="273981"/>
            <a:ext cx="3121134" cy="1097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9E6C34-56C4-4CE3-97DA-AF5DB3324D0B}"/>
              </a:ext>
            </a:extLst>
          </p:cNvPr>
          <p:cNvSpPr txBox="1"/>
          <p:nvPr/>
        </p:nvSpPr>
        <p:spPr>
          <a:xfrm>
            <a:off x="3161831" y="5556118"/>
            <a:ext cx="333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BELIZE 2018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www.pilates1901.com/retreat</a:t>
            </a:r>
          </a:p>
        </p:txBody>
      </p:sp>
    </p:spTree>
    <p:extLst>
      <p:ext uri="{BB962C8B-B14F-4D97-AF65-F5344CB8AC3E}">
        <p14:creationId xmlns:p14="http://schemas.microsoft.com/office/powerpoint/2010/main" val="25730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0BCF5-FADA-4EB2-A6DB-1A8F7E9C4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B5D66-7A48-4C99-A45A-711B39B72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5A0F2-D86B-4ACA-9FBD-807A5C3EC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034DC-F6D0-4D96-8507-7C35E96B2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60" t="34750"/>
          <a:stretch/>
        </p:blipFill>
        <p:spPr>
          <a:xfrm>
            <a:off x="6446187" y="1922087"/>
            <a:ext cx="2548957" cy="4737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BD056-C7B5-48D4-B33E-D7D6583E66BE}"/>
              </a:ext>
            </a:extLst>
          </p:cNvPr>
          <p:cNvSpPr txBox="1"/>
          <p:nvPr/>
        </p:nvSpPr>
        <p:spPr>
          <a:xfrm>
            <a:off x="401577" y="2658141"/>
            <a:ext cx="648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 a Friend to Any Mat/Basic  Class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2E089-E589-425F-8818-35A3247AC847}"/>
              </a:ext>
            </a:extLst>
          </p:cNvPr>
          <p:cNvSpPr/>
          <p:nvPr/>
        </p:nvSpPr>
        <p:spPr>
          <a:xfrm>
            <a:off x="401577" y="3593805"/>
            <a:ext cx="619346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It's as Simple as 1, 2, 3!</a:t>
            </a:r>
            <a:endParaRPr lang="en-US" sz="2800" dirty="0">
              <a:solidFill>
                <a:srgbClr val="000000"/>
              </a:solidFill>
            </a:endParaRPr>
          </a:p>
          <a:p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1.</a:t>
            </a:r>
            <a:r>
              <a:rPr lang="en-US" dirty="0">
                <a:solidFill>
                  <a:srgbClr val="000000"/>
                </a:solidFill>
              </a:rPr>
              <a:t> Reserve your spots. Email </a:t>
            </a:r>
            <a:r>
              <a:rPr lang="en-US" u="sng" dirty="0">
                <a:solidFill>
                  <a:srgbClr val="7F34A4"/>
                </a:solidFill>
                <a:hlinkClick r:id="rId4"/>
              </a:rPr>
              <a:t>info@pilates1901.com</a:t>
            </a:r>
            <a:endParaRPr lang="en-US" dirty="0">
              <a:solidFill>
                <a:srgbClr val="000000"/>
              </a:solidFill>
            </a:endParaRPr>
          </a:p>
          <a:p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2. </a:t>
            </a:r>
            <a:r>
              <a:rPr lang="en-US" dirty="0">
                <a:solidFill>
                  <a:srgbClr val="000000"/>
                </a:solidFill>
              </a:rPr>
              <a:t>Your Guest gets a FREE 1901 Workout.</a:t>
            </a:r>
          </a:p>
          <a:p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3.</a:t>
            </a:r>
            <a:r>
              <a:rPr lang="en-US" dirty="0">
                <a:solidFill>
                  <a:srgbClr val="000000"/>
                </a:solidFill>
              </a:rPr>
              <a:t>You both get a Very Cool Pilates 1901 Water bottle.  </a:t>
            </a:r>
            <a:r>
              <a:rPr lang="en-US" dirty="0" err="1">
                <a:solidFill>
                  <a:srgbClr val="000000"/>
                </a:solidFill>
              </a:rPr>
              <a:t>Booyah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4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13D01-1C4A-448E-916D-E4D590353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55876-CC36-45DB-83F2-E488FA1C0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44475-2786-4641-A2B3-B2530AA0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368C4-B5F0-4094-8C0F-93A5226C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DFF5B-4717-4649-B945-838973ABE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7EE8C-0F0C-4D2A-9B35-0F6DA567B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7" y="260440"/>
            <a:ext cx="4152381" cy="14603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924399-F66F-4FDC-A238-41469095D748}"/>
              </a:ext>
            </a:extLst>
          </p:cNvPr>
          <p:cNvSpPr/>
          <p:nvPr/>
        </p:nvSpPr>
        <p:spPr>
          <a:xfrm>
            <a:off x="2955236" y="5617771"/>
            <a:ext cx="31400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Wait List Only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372CD-0BFF-4489-8F53-B069D88745A5}"/>
              </a:ext>
            </a:extLst>
          </p:cNvPr>
          <p:cNvSpPr txBox="1"/>
          <p:nvPr/>
        </p:nvSpPr>
        <p:spPr>
          <a:xfrm>
            <a:off x="1457739" y="1551480"/>
            <a:ext cx="3021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February 14-19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63298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D2034-2248-48EA-853C-6A30431FC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9289" cy="4319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F2ADD-2B0B-489B-8B91-B86342A6F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35" t="61739" b="28793"/>
          <a:stretch/>
        </p:blipFill>
        <p:spPr>
          <a:xfrm>
            <a:off x="-2" y="4193946"/>
            <a:ext cx="9199288" cy="9668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EB5C58-BA51-41A8-82FF-EA6F322C8C08}"/>
              </a:ext>
            </a:extLst>
          </p:cNvPr>
          <p:cNvSpPr/>
          <p:nvPr/>
        </p:nvSpPr>
        <p:spPr>
          <a:xfrm>
            <a:off x="-2" y="5321910"/>
            <a:ext cx="9199289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10160">
                  <a:solidFill>
                    <a:srgbClr val="996600"/>
                  </a:solidFill>
                  <a:prstDash val="solid"/>
                </a:ln>
                <a:solidFill>
                  <a:srgbClr val="82788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ubai Light" panose="020B0303030403030204" pitchFamily="34" charset="-78"/>
                <a:cs typeface="Dubai Light" panose="020B0303030403030204" pitchFamily="34" charset="-78"/>
              </a:rPr>
              <a:t>CONTINUING EDUCATION COURSES</a:t>
            </a:r>
          </a:p>
          <a:p>
            <a:pPr algn="ctr"/>
            <a:r>
              <a:rPr lang="en-US" sz="3600" dirty="0">
                <a:ln w="10160">
                  <a:solidFill>
                    <a:srgbClr val="996600"/>
                  </a:solidFill>
                  <a:prstDash val="solid"/>
                </a:ln>
                <a:solidFill>
                  <a:srgbClr val="82788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ubai Light" panose="020B0303030403030204" pitchFamily="34" charset="-78"/>
                <a:cs typeface="Dubai Light" panose="020B0303030403030204" pitchFamily="34" charset="-78"/>
              </a:rPr>
              <a:t>October 15, 2017  www.pilates1901.com</a:t>
            </a:r>
            <a:endParaRPr lang="en-US" sz="3600" cap="none" spc="0" dirty="0">
              <a:ln w="10160">
                <a:solidFill>
                  <a:srgbClr val="996600"/>
                </a:solidFill>
                <a:prstDash val="solid"/>
              </a:ln>
              <a:solidFill>
                <a:srgbClr val="82788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3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47">
        <p14:pan dir="u"/>
      </p:transition>
    </mc:Choice>
    <mc:Fallback xmlns="">
      <p:transition spd="slow" advTm="3047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3F2ADD-2B0B-489B-8B91-B86342A6F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5" t="61739" b="28793"/>
          <a:stretch/>
        </p:blipFill>
        <p:spPr>
          <a:xfrm>
            <a:off x="318977" y="5426272"/>
            <a:ext cx="8633637" cy="9737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EB5C58-BA51-41A8-82FF-EA6F322C8C08}"/>
              </a:ext>
            </a:extLst>
          </p:cNvPr>
          <p:cNvSpPr/>
          <p:nvPr/>
        </p:nvSpPr>
        <p:spPr>
          <a:xfrm>
            <a:off x="0" y="3664361"/>
            <a:ext cx="9199289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10160">
                  <a:solidFill>
                    <a:srgbClr val="996600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ubai Light" panose="020B0303030403030204" pitchFamily="34" charset="-78"/>
                <a:cs typeface="Dubai Light" panose="020B0303030403030204" pitchFamily="34" charset="-78"/>
              </a:rPr>
              <a:t>Mat Intensive Instructor Training</a:t>
            </a:r>
          </a:p>
          <a:p>
            <a:pPr algn="ctr"/>
            <a:r>
              <a:rPr lang="en-US" sz="3600" dirty="0">
                <a:ln w="10160">
                  <a:solidFill>
                    <a:srgbClr val="996600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ubai Light" panose="020B0303030403030204" pitchFamily="34" charset="-78"/>
                <a:cs typeface="Dubai Light" panose="020B0303030403030204" pitchFamily="34" charset="-78"/>
              </a:rPr>
              <a:t>Coming Fall  2017  www.pilates1901.com</a:t>
            </a:r>
            <a:endParaRPr lang="en-US" sz="3600" cap="none" spc="0" dirty="0">
              <a:ln w="10160">
                <a:solidFill>
                  <a:srgbClr val="996600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8F545-62EC-4D7B-90BD-DFD92293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917"/>
            <a:ext cx="9199289" cy="31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47">
        <p:cover/>
      </p:transition>
    </mc:Choice>
    <mc:Fallback xmlns="">
      <p:transition spd="slow" advTm="3047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4" y="0"/>
            <a:ext cx="13994295" cy="78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0123" y="316899"/>
            <a:ext cx="5168729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Unlimited </a:t>
            </a:r>
          </a:p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Studio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 Package!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FCB45-7C5E-48A4-8A3B-479AF79E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308" y="431134"/>
            <a:ext cx="2993128" cy="2986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Image result for BUY NOW">
            <a:extLst>
              <a:ext uri="{FF2B5EF4-FFF2-40B4-BE49-F238E27FC236}">
                <a16:creationId xmlns:a16="http://schemas.microsoft.com/office/drawing/2014/main" id="{238FED3D-4754-454E-B8EA-9BE86836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96" y="316899"/>
            <a:ext cx="3000240" cy="29869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2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ealthyisdelicious.files.wordpress.com/2010/11/shutterstock_36394375_young-women-thumbs-u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91" y="-76199"/>
            <a:ext cx="7137234" cy="7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" y="519223"/>
            <a:ext cx="4572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5D7C63-1B01-472E-A97F-E8BDC9D3D8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476" y="5146114"/>
            <a:ext cx="4279715" cy="17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0C381-7FD1-445F-967E-73EECAF83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6012" y="0"/>
            <a:ext cx="14119456" cy="7942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E901E7-A8D8-4F04-8E96-914072FD4789}"/>
              </a:ext>
            </a:extLst>
          </p:cNvPr>
          <p:cNvSpPr/>
          <p:nvPr/>
        </p:nvSpPr>
        <p:spPr>
          <a:xfrm>
            <a:off x="539994" y="933819"/>
            <a:ext cx="2680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Serious</a:t>
            </a:r>
          </a:p>
          <a:p>
            <a:pPr algn="ctr"/>
            <a:r>
              <a:rPr lang="en-US" sz="54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FUN!</a:t>
            </a:r>
            <a:endParaRPr lang="en-US" sz="54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FA2EF-3073-4ADF-8C35-6768AB05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1" y="1655512"/>
            <a:ext cx="4944140" cy="4944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A4E630-A42E-4CE1-A4CD-6147FE958902}"/>
              </a:ext>
            </a:extLst>
          </p:cNvPr>
          <p:cNvSpPr/>
          <p:nvPr/>
        </p:nvSpPr>
        <p:spPr>
          <a:xfrm>
            <a:off x="5114261" y="1626637"/>
            <a:ext cx="402973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ndara" panose="020E0502030303020204" pitchFamily="34" charset="0"/>
              </a:rPr>
              <a:t>It's as Simple as 1, 2, 3!</a:t>
            </a:r>
            <a:endParaRPr lang="en-US" sz="2800" dirty="0">
              <a:latin typeface="Candara" panose="020E0502030303020204" pitchFamily="34" charset="0"/>
            </a:endParaRPr>
          </a:p>
          <a:p>
            <a:pPr algn="ctr"/>
            <a:br>
              <a:rPr lang="en-US" b="1" dirty="0">
                <a:latin typeface="Candara" panose="020E0502030303020204" pitchFamily="34" charset="0"/>
              </a:rPr>
            </a:br>
            <a:r>
              <a:rPr lang="en-US" sz="2400" b="1" dirty="0">
                <a:latin typeface="Candara" panose="020E0502030303020204" pitchFamily="34" charset="0"/>
              </a:rPr>
              <a:t>1.</a:t>
            </a:r>
            <a:r>
              <a:rPr lang="en-US" sz="2400" dirty="0">
                <a:latin typeface="Candara" panose="020E0502030303020204" pitchFamily="34" charset="0"/>
              </a:rPr>
              <a:t> </a:t>
            </a:r>
            <a:r>
              <a:rPr lang="en-US" sz="2000" dirty="0">
                <a:latin typeface="Candara" panose="020E0502030303020204" pitchFamily="34" charset="0"/>
              </a:rPr>
              <a:t>Reserve your spots.</a:t>
            </a:r>
            <a:r>
              <a:rPr lang="en-US" dirty="0">
                <a:latin typeface="Candara" panose="020E0502030303020204" pitchFamily="34" charset="0"/>
              </a:rPr>
              <a:t> Email </a:t>
            </a:r>
            <a:r>
              <a:rPr lang="en-US" u="sng" dirty="0">
                <a:latin typeface="Candara" panose="020E0502030303020204" pitchFamily="34" charset="0"/>
                <a:hlinkClick r:id="rId3"/>
              </a:rPr>
              <a:t>info@pilates1901.com</a:t>
            </a:r>
            <a:endParaRPr lang="en-US" dirty="0">
              <a:latin typeface="Candara" panose="020E0502030303020204" pitchFamily="34" charset="0"/>
            </a:endParaRPr>
          </a:p>
          <a:p>
            <a:pPr algn="ctr"/>
            <a:br>
              <a:rPr lang="en-US" sz="2000" b="1" dirty="0">
                <a:latin typeface="Candara" panose="020E0502030303020204" pitchFamily="34" charset="0"/>
              </a:rPr>
            </a:br>
            <a:r>
              <a:rPr lang="en-US" sz="2000" b="1" dirty="0">
                <a:latin typeface="Candara" panose="020E0502030303020204" pitchFamily="34" charset="0"/>
              </a:rPr>
              <a:t>2. </a:t>
            </a:r>
            <a:r>
              <a:rPr lang="en-US" dirty="0">
                <a:latin typeface="Candara" panose="020E0502030303020204" pitchFamily="34" charset="0"/>
              </a:rPr>
              <a:t>Your Guest gets a </a:t>
            </a:r>
          </a:p>
          <a:p>
            <a:pPr algn="ctr"/>
            <a:r>
              <a:rPr lang="en-US" sz="2000" dirty="0">
                <a:latin typeface="Candara" panose="020E0502030303020204" pitchFamily="34" charset="0"/>
              </a:rPr>
              <a:t>FREE Mat/Basic Class!</a:t>
            </a:r>
          </a:p>
          <a:p>
            <a:pPr algn="ctr"/>
            <a:br>
              <a:rPr lang="en-US" sz="2000" b="1" dirty="0">
                <a:latin typeface="Candara" panose="020E0502030303020204" pitchFamily="34" charset="0"/>
              </a:rPr>
            </a:br>
            <a:r>
              <a:rPr lang="en-US" sz="2000" b="1" dirty="0">
                <a:latin typeface="Candara" panose="020E0502030303020204" pitchFamily="34" charset="0"/>
              </a:rPr>
              <a:t>3.</a:t>
            </a:r>
            <a:r>
              <a:rPr lang="en-US" dirty="0">
                <a:latin typeface="Candara" panose="020E0502030303020204" pitchFamily="34" charset="0"/>
              </a:rPr>
              <a:t>You both get a Very Cool 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</a:rPr>
              <a:t>1901 Water bottle.  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</a:rPr>
              <a:t>Booyah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A91ED-D226-4A92-98C0-690079BA5923}"/>
              </a:ext>
            </a:extLst>
          </p:cNvPr>
          <p:cNvSpPr/>
          <p:nvPr/>
        </p:nvSpPr>
        <p:spPr>
          <a:xfrm>
            <a:off x="-35714" y="372990"/>
            <a:ext cx="91797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BRING A FRIEND TO CLASS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106B2E-9F7E-4735-A02D-7D27496622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90" b="93419" l="79533" r="98133"/>
                    </a14:imgEffect>
                  </a14:imgLayer>
                </a14:imgProps>
              </a:ext>
            </a:extLst>
          </a:blip>
          <a:srcRect l="81860" t="34750"/>
          <a:stretch/>
        </p:blipFill>
        <p:spPr>
          <a:xfrm>
            <a:off x="5481219" y="5225720"/>
            <a:ext cx="878265" cy="1632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01187-3AF8-4820-90A9-9F761EF12C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90" b="93419" l="79533" r="98133"/>
                    </a14:imgEffect>
                  </a14:imgLayer>
                </a14:imgProps>
              </a:ext>
            </a:extLst>
          </a:blip>
          <a:srcRect l="81860" t="34750"/>
          <a:stretch/>
        </p:blipFill>
        <p:spPr>
          <a:xfrm>
            <a:off x="6379670" y="5225720"/>
            <a:ext cx="878265" cy="1632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A4A0DB-A3F1-4DE0-B7CD-C926FA014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90" b="93419" l="79533" r="98133"/>
                    </a14:imgEffect>
                  </a14:imgLayer>
                </a14:imgProps>
              </a:ext>
            </a:extLst>
          </a:blip>
          <a:srcRect l="81860" t="34750"/>
          <a:stretch/>
        </p:blipFill>
        <p:spPr>
          <a:xfrm>
            <a:off x="8038221" y="5225720"/>
            <a:ext cx="878265" cy="1632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A21FF0-A473-4599-8747-C292D357EE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90" b="93419" l="79533" r="98133"/>
                    </a14:imgEffect>
                  </a14:imgLayer>
                </a14:imgProps>
              </a:ext>
            </a:extLst>
          </a:blip>
          <a:srcRect l="81860" t="34750"/>
          <a:stretch/>
        </p:blipFill>
        <p:spPr>
          <a:xfrm>
            <a:off x="7208946" y="5225720"/>
            <a:ext cx="878265" cy="16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pilates 1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85" y="-146714"/>
            <a:ext cx="10976855" cy="73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ilates 1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07" y="745780"/>
            <a:ext cx="3026144" cy="13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9748" y="3197625"/>
            <a:ext cx="2871375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 Light" panose="020F0302020204030204" pitchFamily="34" charset="0"/>
              </a:rPr>
              <a:t>BASIC REFORMER</a:t>
            </a:r>
          </a:p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Jump into one of our 7 weekly</a:t>
            </a:r>
          </a:p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Classes soon!</a:t>
            </a:r>
          </a:p>
          <a:p>
            <a:pPr algn="ctr"/>
            <a:endParaRPr lang="en-US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47">
        <p:dissolve/>
      </p:transition>
    </mc:Choice>
    <mc:Fallback xmlns="">
      <p:transition spd="slow" advTm="224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yoga on the refor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886"/>
            <a:ext cx="10204712" cy="767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0204712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</a:t>
            </a:r>
            <a:r>
              <a:rPr lang="en-US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Extend Yourself</a:t>
            </a:r>
            <a:endParaRPr lang="en-US" sz="7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571" y="1200329"/>
            <a:ext cx="899643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33CC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YOGA FORMER</a:t>
            </a:r>
            <a:endParaRPr lang="en-US" sz="9600" b="1" cap="none" spc="0" dirty="0">
              <a:ln w="0"/>
              <a:solidFill>
                <a:srgbClr val="33CC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28" y="4784035"/>
            <a:ext cx="1110788" cy="1110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E4B900-FDED-4BF9-BF73-C981DA7C2DD4}"/>
              </a:ext>
            </a:extLst>
          </p:cNvPr>
          <p:cNvSpPr/>
          <p:nvPr/>
        </p:nvSpPr>
        <p:spPr>
          <a:xfrm>
            <a:off x="823423" y="2450713"/>
            <a:ext cx="899643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Mondays  6:00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Tuesdays  930 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Fridays 9:30 am</a:t>
            </a:r>
            <a:endParaRPr lang="en-US" sz="440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4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ilates 1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07" y="745780"/>
            <a:ext cx="3026144" cy="13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44F8A-A769-4E11-B1A7-A42C47E9E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06" y="-214683"/>
            <a:ext cx="11622476" cy="77382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2385" y="654521"/>
            <a:ext cx="4884069" cy="28315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 Light" panose="020F0302020204030204" pitchFamily="34" charset="0"/>
              </a:rPr>
              <a:t>SATURDAY MORNING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 Light" panose="020F0302020204030204" pitchFamily="34" charset="0"/>
              </a:rPr>
              <a:t>Basic Mat 9:00 am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 Light" panose="020F0302020204030204" pitchFamily="34" charset="0"/>
              </a:rPr>
              <a:t>Power Ball 1030 am</a:t>
            </a:r>
          </a:p>
          <a:p>
            <a:pPr algn="ctr"/>
            <a:endParaRPr lang="en-US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26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247">
        <p15:prstTrans prst="pageCurlDouble"/>
      </p:transition>
    </mc:Choice>
    <mc:Fallback xmlns="">
      <p:transition spd="slow" advTm="2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/>
          <a:stretch/>
        </p:blipFill>
        <p:spPr>
          <a:xfrm>
            <a:off x="0" y="-799154"/>
            <a:ext cx="9654384" cy="7657154"/>
          </a:xfrm>
          <a:prstGeom prst="rect">
            <a:avLst/>
          </a:prstGeom>
        </p:spPr>
      </p:pic>
      <p:pic>
        <p:nvPicPr>
          <p:cNvPr id="3076" name="Picture 4" descr="Image result for pilates 1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63" y="1342819"/>
            <a:ext cx="2214794" cy="96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01BDD8-4668-4804-AA6D-FF692D44552E}"/>
              </a:ext>
            </a:extLst>
          </p:cNvPr>
          <p:cNvSpPr/>
          <p:nvPr/>
        </p:nvSpPr>
        <p:spPr>
          <a:xfrm>
            <a:off x="122830" y="5482876"/>
            <a:ext cx="89073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TUNE UP YOUR PRACTICE WITH A PRIVATE SESSION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 &amp; 50 Minute Sessions Available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3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47">
        <p14:glitter pattern="hexagon"/>
      </p:transition>
    </mc:Choice>
    <mc:Fallback xmlns="">
      <p:transition spd="slow" advTm="224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7EFC98-9EDE-4D90-8990-11E99B71959C}"/>
              </a:ext>
            </a:extLst>
          </p:cNvPr>
          <p:cNvSpPr/>
          <p:nvPr/>
        </p:nvSpPr>
        <p:spPr>
          <a:xfrm>
            <a:off x="2982686" y="3244334"/>
            <a:ext cx="3178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https://vimeo.com/228566990/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1B6546-3E8E-4A70-BE7F-BCF8E434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531" y="0"/>
            <a:ext cx="1129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91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213</Words>
  <Application>Microsoft Office PowerPoint</Application>
  <PresentationFormat>On-screen Show (4:3)</PresentationFormat>
  <Paragraphs>69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Cambria Math</vt:lpstr>
      <vt:lpstr>Candara</vt:lpstr>
      <vt:lpstr>Century Gothic</vt:lpstr>
      <vt:lpstr>Corbel</vt:lpstr>
      <vt:lpstr>Dubai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Sprinkle</dc:creator>
  <cp:lastModifiedBy>Tina Sprinkle</cp:lastModifiedBy>
  <cp:revision>14</cp:revision>
  <cp:lastPrinted>2017-07-29T18:05:21Z</cp:lastPrinted>
  <dcterms:created xsi:type="dcterms:W3CDTF">2017-07-29T10:35:44Z</dcterms:created>
  <dcterms:modified xsi:type="dcterms:W3CDTF">2017-08-06T17:26:37Z</dcterms:modified>
</cp:coreProperties>
</file>